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3162" r:id="rId3"/>
    <p:sldId id="3192" r:id="rId5"/>
    <p:sldId id="3185" r:id="rId6"/>
    <p:sldId id="3142" r:id="rId7"/>
    <p:sldId id="3214" r:id="rId8"/>
    <p:sldId id="3129" r:id="rId9"/>
    <p:sldId id="3216" r:id="rId10"/>
    <p:sldId id="3217" r:id="rId11"/>
    <p:sldId id="3193" r:id="rId12"/>
    <p:sldId id="3149" r:id="rId13"/>
    <p:sldId id="3138" r:id="rId14"/>
    <p:sldId id="3133" r:id="rId15"/>
    <p:sldId id="3135" r:id="rId16"/>
    <p:sldId id="3194" r:id="rId17"/>
    <p:sldId id="3218" r:id="rId18"/>
    <p:sldId id="3220" r:id="rId19"/>
    <p:sldId id="3136" r:id="rId20"/>
    <p:sldId id="3195" r:id="rId21"/>
    <p:sldId id="3221" r:id="rId22"/>
    <p:sldId id="3222" r:id="rId23"/>
    <p:sldId id="3223" r:id="rId24"/>
    <p:sldId id="3224" r:id="rId25"/>
    <p:sldId id="3225" r:id="rId26"/>
    <p:sldId id="3226" r:id="rId27"/>
    <p:sldId id="3196" r:id="rId28"/>
  </p:sldIdLst>
  <p:sldSz cx="12858750" cy="7232650"/>
  <p:notesSz cx="6858000" cy="9144000"/>
  <p:custDataLst>
    <p:tags r:id="rId3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7244"/>
    <a:srgbClr val="FEA600"/>
    <a:srgbClr val="CB10D7"/>
    <a:srgbClr val="259FE5"/>
    <a:srgbClr val="72B027"/>
    <a:srgbClr val="FEA702"/>
    <a:srgbClr val="A6A6A6"/>
    <a:srgbClr val="F84E4B"/>
    <a:srgbClr val="26C8D2"/>
    <a:srgbClr val="1CB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94" autoAdjust="0"/>
    <p:restoredTop sz="92986" autoAdjust="0"/>
  </p:normalViewPr>
  <p:slideViewPr>
    <p:cSldViewPr>
      <p:cViewPr varScale="1">
        <p:scale>
          <a:sx n="70" d="100"/>
          <a:sy n="70" d="100"/>
        </p:scale>
        <p:origin x="648" y="78"/>
      </p:cViewPr>
      <p:guideLst>
        <p:guide orient="horz" pos="315"/>
        <p:guide pos="4071"/>
        <p:guide pos="574"/>
        <p:guide orient="horz" pos="4173"/>
        <p:guide pos="7563"/>
        <p:guide pos="375"/>
        <p:guide pos="138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DC5C0A-0D26-4132-B61F-2E06C1498E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2677537" y="3875127"/>
            <a:ext cx="5199420" cy="41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Deep Learning ; Spring MVC ; CNN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1316807" y="2824237"/>
            <a:ext cx="7920880" cy="1170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5400" kern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Arial" panose="020B0604020202020204" pitchFamily="34" charset="0"/>
              </a:rPr>
              <a:t>新闻文本分类</a:t>
            </a:r>
            <a:r>
              <a:rPr lang="zh-CN" altLang="en-US" sz="5400" kern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Arial" panose="020B0604020202020204" pitchFamily="34" charset="0"/>
              </a:rPr>
              <a:t>算法</a:t>
            </a:r>
            <a:endParaRPr lang="zh-CN" altLang="en-US" sz="5400" kern="20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2918360" y="4319323"/>
            <a:ext cx="4717775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深度学习</a:t>
            </a: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; Spring MVC ; </a:t>
            </a: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卷积神经</a:t>
            </a: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网络</a:t>
            </a:r>
            <a:endParaRPr lang="zh-CN" altLang="en-US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15" grpId="0" bldLvl="0" animBg="1"/>
      <p:bldP spid="16" grpId="0" bldLvl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2"/>
          <p:cNvSpPr txBox="1"/>
          <p:nvPr/>
        </p:nvSpPr>
        <p:spPr>
          <a:xfrm>
            <a:off x="596900" y="2824480"/>
            <a:ext cx="11110595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如图 所示，文本分类的一般流程分为五步： </a:t>
            </a:r>
            <a:endParaRPr lang="zh-CN" altLang="en-US" sz="2000" dirty="0">
              <a:solidFill>
                <a:schemeClr val="tx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Step1:对文本进行预处理，去掉文本中多余的部分，如标点，介词等。 </a:t>
            </a:r>
            <a:endParaRPr lang="zh-CN" altLang="en-US" sz="2000" dirty="0">
              <a:solidFill>
                <a:schemeClr val="tx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Step2:对文本进行分词操作，对预处理后的文本进行词切分操作，并识别其中的未 登录词。</a:t>
            </a:r>
            <a:endParaRPr lang="zh-CN" altLang="en-US" sz="2000" dirty="0">
              <a:solidFill>
                <a:schemeClr val="tx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Step3:特征提取和特征选择，得到文本分词结果后，选择文本特征提取方法，并对 特征进行选择，约简特征，尽量降低维度，减少后续计算量。 </a:t>
            </a:r>
            <a:endParaRPr lang="zh-CN" altLang="en-US" sz="2000" dirty="0">
              <a:solidFill>
                <a:schemeClr val="tx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Step4:文本表示，选择合适的方法表示选择的特征，作为分类的依据。 </a:t>
            </a:r>
            <a:endParaRPr lang="zh-CN" altLang="en-US" sz="2000" dirty="0">
              <a:solidFill>
                <a:schemeClr val="tx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Step5:文本分类，选择合理的分类方法对文本进行分类，得到文本类别。</a:t>
            </a:r>
            <a:endParaRPr lang="zh-CN" altLang="en-US" sz="2000" dirty="0">
              <a:solidFill>
                <a:schemeClr val="tx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973" y="266550"/>
            <a:ext cx="20205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文本分类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1096645"/>
            <a:ext cx="12500610" cy="1250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72973" y="266550"/>
            <a:ext cx="20205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卷积神经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网络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730885"/>
            <a:ext cx="9074150" cy="25761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71265" y="3307080"/>
            <a:ext cx="517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经典的</a:t>
            </a:r>
            <a:r>
              <a:rPr lang="en-US" altLang="zh-CN"/>
              <a:t>LeNet</a:t>
            </a:r>
            <a:r>
              <a:rPr lang="zh-CN" altLang="en-US"/>
              <a:t>神经</a:t>
            </a:r>
            <a:r>
              <a:rPr lang="zh-CN" altLang="en-US"/>
              <a:t>网络模型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6900" y="3904615"/>
            <a:ext cx="1152461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卷积层：卷积层用于提取输入的特征信息，由若干卷积单元组成，每个卷积单元的参数都是 通过反向传播算法优化得到的，通过感受滤波器(filter)对输入图片进行有规律的移动， 并与所对应的区域做卷积运算提取特征。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激活函数</a:t>
            </a:r>
            <a:r>
              <a:rPr lang="zh-CN" altLang="en-US"/>
              <a:t>层：卷积运算提取到的特征是线性的，但真正的样本往往是非线性的，为此引入非线性 函数来解决。激活函数，使得每个像素点可以用 0 到 1 的任何数值来代表，模拟更为细 微的变化。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池化层：池化层的作用是压缩特征图，提取主要特征，简化网络计算的复杂度。池化方式一 般有两种，均值池化与最大池化。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全连接层：</a:t>
            </a:r>
            <a:r>
              <a:rPr lang="en-US" altLang="zh-CN"/>
              <a:t>全连接层位于卷积神经网络的最后，给出最后的分类结果，并在全连接层中，特征 图会失去空间结构，展开为特征向量，并把由前面层级所提取到的特征进行非线性组合 得到输出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72973" y="266550"/>
            <a:ext cx="32397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文本分类卷积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神经网络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952500"/>
            <a:ext cx="8061960" cy="3773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25595" y="4624705"/>
            <a:ext cx="417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具有两个通道的示例句的模型体系结构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01090" y="5200650"/>
            <a:ext cx="96183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文本的一维卷积：给定一个单词序列w1:n </a:t>
            </a:r>
            <a:r>
              <a:rPr lang="en-US" altLang="zh-CN"/>
              <a:t>=</a:t>
            </a:r>
            <a:r>
              <a:rPr lang="zh-CN" altLang="en-US"/>
              <a:t> w1 ,...,wn ，其中每个单词都与一个维度为 d 的嵌入词向量相关联。宽度为 k 的一维卷积是在句子上移动大小为 k 的滑动窗口，并对序列中的每个窗口应用相同的卷积滤波器或核，即给定窗口中嵌入向量的串联和权重向量u之间的点积。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通道：通常对每个通道应用一组不同的滤波器，然后将得到的三个向量组合成 一个向量。例如，对于给定的短语或文本窗口，一 个通道可以是单词序列，另一个通道可以是相应 POS 标记的序列，第三个通道可以是 单词的形状。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72973" y="266550"/>
            <a:ext cx="315341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MVC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运行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原理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990" y="842645"/>
            <a:ext cx="10134600" cy="554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448"/>
            <a:ext cx="12877006" cy="723175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9" b="18362"/>
          <a:stretch>
            <a:fillRect/>
          </a:stretch>
        </p:blipFill>
        <p:spPr>
          <a:xfrm>
            <a:off x="7564234" y="3760341"/>
            <a:ext cx="5293723" cy="36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3656" y="3483615"/>
            <a:ext cx="4859673" cy="8699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22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r>
              <a:rPr lang="zh-CN" altLang="en-US" sz="422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sz="422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搭建</a:t>
            </a:r>
            <a:endParaRPr lang="zh-CN" altLang="en-US" sz="422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43655" y="4669899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43655" y="5125387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页面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搭建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129026" y="4389495"/>
            <a:ext cx="117302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72973" y="266550"/>
            <a:ext cx="14109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模型训练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901315" y="0"/>
            <a:ext cx="8580120" cy="7226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72973" y="266550"/>
            <a:ext cx="14109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模型训练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acc_lo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5580" y="1240155"/>
            <a:ext cx="13270230" cy="40119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6945" y="5632450"/>
            <a:ext cx="11089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由此可以看出，该模型准确率基本稳定在</a:t>
            </a:r>
            <a:r>
              <a:rPr lang="en-US" altLang="zh-CN" sz="2400"/>
              <a:t>95%</a:t>
            </a:r>
            <a:r>
              <a:rPr lang="zh-CN" altLang="en-US" sz="2400"/>
              <a:t>左右，远高于预计的</a:t>
            </a:r>
            <a:r>
              <a:rPr lang="en-US" altLang="zh-CN" sz="2400"/>
              <a:t>80%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72973" y="266550"/>
            <a:ext cx="263398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MVC 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框架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115" y="232410"/>
            <a:ext cx="3613150" cy="69081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67600" y="815975"/>
            <a:ext cx="349821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本项目页面设计符合</a:t>
            </a:r>
            <a:r>
              <a:rPr lang="en-US" altLang="zh-CN"/>
              <a:t>Spring MVC</a:t>
            </a:r>
            <a:r>
              <a:rPr lang="zh-CN" altLang="en-US"/>
              <a:t>的</a:t>
            </a:r>
            <a:r>
              <a:rPr lang="zh-CN" altLang="en-US"/>
              <a:t>架构。</a:t>
            </a:r>
            <a:endParaRPr lang="zh-CN" altLang="en-US"/>
          </a:p>
          <a:p>
            <a:r>
              <a:rPr lang="en-US" altLang="zh-CN"/>
              <a:t>templates</a:t>
            </a:r>
            <a:r>
              <a:rPr lang="zh-CN" altLang="en-US"/>
              <a:t>：存储了相关</a:t>
            </a:r>
            <a:r>
              <a:rPr lang="zh-CN" altLang="en-US"/>
              <a:t>页面。</a:t>
            </a:r>
            <a:endParaRPr lang="zh-CN" altLang="en-US"/>
          </a:p>
          <a:p>
            <a:r>
              <a:rPr lang="en-US" altLang="zh-CN"/>
              <a:t>controller</a:t>
            </a:r>
            <a:r>
              <a:rPr lang="zh-CN" altLang="en-US"/>
              <a:t>：存储了相关</a:t>
            </a:r>
            <a:r>
              <a:rPr lang="zh-CN" altLang="en-US"/>
              <a:t>控制器。</a:t>
            </a:r>
            <a:endParaRPr lang="zh-CN" altLang="en-US"/>
          </a:p>
          <a:p>
            <a:r>
              <a:rPr lang="en-US" altLang="zh-CN"/>
              <a:t>entity</a:t>
            </a:r>
            <a:r>
              <a:rPr lang="zh-CN" altLang="en-US"/>
              <a:t>：存储了实体</a:t>
            </a:r>
            <a:r>
              <a:rPr lang="zh-CN" altLang="en-US"/>
              <a:t>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其他包作用</a:t>
            </a:r>
            <a:r>
              <a:rPr lang="zh-CN" altLang="en-US"/>
              <a:t>如下：</a:t>
            </a:r>
            <a:endParaRPr lang="zh-CN" altLang="en-US"/>
          </a:p>
          <a:p>
            <a:r>
              <a:rPr lang="en-US" altLang="zh-CN"/>
              <a:t>common</a:t>
            </a:r>
            <a:r>
              <a:rPr lang="zh-CN" altLang="en-US"/>
              <a:t>：存储了通用的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en-US" altLang="zh-CN"/>
              <a:t>config</a:t>
            </a:r>
            <a:r>
              <a:rPr lang="zh-CN" altLang="en-US"/>
              <a:t>：用来进行用户登录</a:t>
            </a:r>
            <a:r>
              <a:rPr lang="zh-CN" altLang="en-US"/>
              <a:t>管理。</a:t>
            </a:r>
            <a:endParaRPr lang="zh-CN" altLang="en-US"/>
          </a:p>
          <a:p>
            <a:r>
              <a:rPr lang="en-US" altLang="zh-CN"/>
              <a:t>mapper</a:t>
            </a:r>
            <a:r>
              <a:rPr lang="zh-CN" altLang="en-US"/>
              <a:t>：作为管理</a:t>
            </a:r>
            <a:r>
              <a:rPr lang="en-US" altLang="zh-CN"/>
              <a:t>Dao</a:t>
            </a:r>
            <a:r>
              <a:rPr lang="zh-CN" altLang="en-US"/>
              <a:t>的</a:t>
            </a:r>
            <a:r>
              <a:rPr lang="zh-CN" altLang="en-US"/>
              <a:t>包。</a:t>
            </a:r>
            <a:endParaRPr lang="zh-CN" altLang="en-US"/>
          </a:p>
          <a:p>
            <a:r>
              <a:rPr lang="en-US" altLang="zh-CN"/>
              <a:t>service</a:t>
            </a:r>
            <a:r>
              <a:rPr lang="zh-CN" altLang="en-US"/>
              <a:t>：定义了各种</a:t>
            </a:r>
            <a:r>
              <a:rPr lang="zh-CN" altLang="en-US"/>
              <a:t>方法。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448"/>
            <a:ext cx="12877006" cy="723175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9" b="18362"/>
          <a:stretch>
            <a:fillRect/>
          </a:stretch>
        </p:blipFill>
        <p:spPr>
          <a:xfrm>
            <a:off x="7564234" y="3760341"/>
            <a:ext cx="5293723" cy="36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3656" y="3483615"/>
            <a:ext cx="4859673" cy="8699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22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r>
              <a:rPr lang="zh-CN" altLang="en-US" sz="422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sz="422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</a:t>
            </a:r>
            <a:endParaRPr lang="zh-CN" altLang="en-US" sz="422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43655" y="4669899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首页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43655" y="5125387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单条数据测试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	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43655" y="5580876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批量数据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测试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43655" y="6036365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可视化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分析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129026" y="4389495"/>
            <a:ext cx="117302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181120" y="6496740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操作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记录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  <p:bldP spid="12" grpId="0"/>
      <p:bldP spid="13" grpId="0"/>
      <p:bldP spid="15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72973" y="266550"/>
            <a:ext cx="14109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首页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界面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715" y="88265"/>
            <a:ext cx="10789920" cy="707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4876899"/>
            <a:ext cx="5545137" cy="1747863"/>
          </a:xfrm>
          <a:prstGeom prst="rect">
            <a:avLst/>
          </a:prstGeom>
        </p:spPr>
      </p:pic>
      <p:sp>
        <p:nvSpPr>
          <p:cNvPr id="7" name="MH_Entry_1"/>
          <p:cNvSpPr/>
          <p:nvPr>
            <p:custDataLst>
              <p:tags r:id="rId3"/>
            </p:custDataLst>
          </p:nvPr>
        </p:nvSpPr>
        <p:spPr>
          <a:xfrm>
            <a:off x="6421421" y="2226757"/>
            <a:ext cx="5189993" cy="437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13886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介绍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MH_Number_1"/>
          <p:cNvSpPr/>
          <p:nvPr>
            <p:custDataLst>
              <p:tags r:id="rId4"/>
            </p:custDataLst>
          </p:nvPr>
        </p:nvSpPr>
        <p:spPr>
          <a:xfrm>
            <a:off x="6421421" y="1980760"/>
            <a:ext cx="499136" cy="24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MH_Others_1"/>
          <p:cNvSpPr txBox="1"/>
          <p:nvPr>
            <p:custDataLst>
              <p:tags r:id="rId5"/>
            </p:custDataLst>
          </p:nvPr>
        </p:nvSpPr>
        <p:spPr>
          <a:xfrm>
            <a:off x="3909095" y="1362661"/>
            <a:ext cx="2232665" cy="6893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50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506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MH_Others_2"/>
          <p:cNvSpPr txBox="1"/>
          <p:nvPr>
            <p:custDataLst>
              <p:tags r:id="rId6"/>
            </p:custDataLst>
          </p:nvPr>
        </p:nvSpPr>
        <p:spPr>
          <a:xfrm>
            <a:off x="3647588" y="1961436"/>
            <a:ext cx="2755676" cy="48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530" spc="42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530" spc="422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Entry_2"/>
          <p:cNvSpPr/>
          <p:nvPr>
            <p:custDataLst>
              <p:tags r:id="rId7"/>
            </p:custDataLst>
          </p:nvPr>
        </p:nvSpPr>
        <p:spPr>
          <a:xfrm>
            <a:off x="6421421" y="3161686"/>
            <a:ext cx="5189993" cy="437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13886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背景知识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介绍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MH_Number_2"/>
          <p:cNvSpPr/>
          <p:nvPr>
            <p:custDataLst>
              <p:tags r:id="rId8"/>
            </p:custDataLst>
          </p:nvPr>
        </p:nvSpPr>
        <p:spPr>
          <a:xfrm>
            <a:off x="6421421" y="2915689"/>
            <a:ext cx="499136" cy="24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MH_Entry_3"/>
          <p:cNvSpPr/>
          <p:nvPr>
            <p:custDataLst>
              <p:tags r:id="rId9"/>
            </p:custDataLst>
          </p:nvPr>
        </p:nvSpPr>
        <p:spPr>
          <a:xfrm>
            <a:off x="6421421" y="4096616"/>
            <a:ext cx="5189993" cy="437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13886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搭建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MH_Number_3"/>
          <p:cNvSpPr/>
          <p:nvPr>
            <p:custDataLst>
              <p:tags r:id="rId10"/>
            </p:custDataLst>
          </p:nvPr>
        </p:nvSpPr>
        <p:spPr>
          <a:xfrm>
            <a:off x="6421421" y="3850619"/>
            <a:ext cx="499136" cy="24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4"/>
          <p:cNvSpPr/>
          <p:nvPr>
            <p:custDataLst>
              <p:tags r:id="rId11"/>
            </p:custDataLst>
          </p:nvPr>
        </p:nvSpPr>
        <p:spPr>
          <a:xfrm>
            <a:off x="6421421" y="5031545"/>
            <a:ext cx="5189993" cy="437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13886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运行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MH_Number_4"/>
          <p:cNvSpPr/>
          <p:nvPr>
            <p:custDataLst>
              <p:tags r:id="rId12"/>
            </p:custDataLst>
          </p:nvPr>
        </p:nvSpPr>
        <p:spPr>
          <a:xfrm>
            <a:off x="6421421" y="4785549"/>
            <a:ext cx="499136" cy="24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5825" y="-307975"/>
            <a:ext cx="14630400" cy="784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9090" y="-128270"/>
            <a:ext cx="13923645" cy="747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7335" y="0"/>
            <a:ext cx="13917295" cy="7466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7335" y="16510"/>
            <a:ext cx="13841095" cy="742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1435" y="16510"/>
            <a:ext cx="13614400" cy="7303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2965569" y="3875127"/>
            <a:ext cx="5199420" cy="37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Public class creative teachers speaking lesson PPT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1604839" y="2604743"/>
            <a:ext cx="7920880" cy="127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6600" kern="2000" dirty="0" smtClean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THANK YOU</a:t>
            </a:r>
            <a:endParaRPr lang="en-US" altLang="zh-CN" sz="6600" kern="2000" dirty="0" smtClean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3206392" y="4319323"/>
            <a:ext cx="4717775" cy="41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年终总结 新年计划 述职报告 工作汇报通用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448"/>
            <a:ext cx="12877006" cy="723175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9" b="18362"/>
          <a:stretch>
            <a:fillRect/>
          </a:stretch>
        </p:blipFill>
        <p:spPr>
          <a:xfrm>
            <a:off x="7564234" y="3760341"/>
            <a:ext cx="5293723" cy="36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3656" y="3483615"/>
            <a:ext cx="4859673" cy="8699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22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介绍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43655" y="4669899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功能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43655" y="5125387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项目系统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状态图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43655" y="5580876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数据流图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43655" y="6036365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ER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129026" y="4389495"/>
            <a:ext cx="117302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  <p:bldP spid="12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11094" y="5478832"/>
            <a:ext cx="1657422" cy="1363454"/>
            <a:chOff x="5329238" y="1931988"/>
            <a:chExt cx="550862" cy="498475"/>
          </a:xfrm>
          <a:solidFill>
            <a:schemeClr val="bg1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462588" y="2284413"/>
              <a:ext cx="53975" cy="146050"/>
            </a:xfrm>
            <a:custGeom>
              <a:avLst/>
              <a:gdLst>
                <a:gd name="T0" fmla="*/ 3 w 14"/>
                <a:gd name="T1" fmla="*/ 10 h 38"/>
                <a:gd name="T2" fmla="*/ 0 w 14"/>
                <a:gd name="T3" fmla="*/ 15 h 38"/>
                <a:gd name="T4" fmla="*/ 0 w 14"/>
                <a:gd name="T5" fmla="*/ 38 h 38"/>
                <a:gd name="T6" fmla="*/ 14 w 14"/>
                <a:gd name="T7" fmla="*/ 38 h 38"/>
                <a:gd name="T8" fmla="*/ 14 w 14"/>
                <a:gd name="T9" fmla="*/ 2 h 38"/>
                <a:gd name="T10" fmla="*/ 11 w 14"/>
                <a:gd name="T11" fmla="*/ 1 h 38"/>
                <a:gd name="T12" fmla="*/ 3 w 14"/>
                <a:gd name="T13" fmla="*/ 10 h 38"/>
                <a:gd name="T14" fmla="*/ 3 w 14"/>
                <a:gd name="T15" fmla="*/ 10 h 38"/>
                <a:gd name="T16" fmla="*/ 3 w 14"/>
                <a:gd name="T17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8">
                  <a:moveTo>
                    <a:pt x="3" y="10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3" y="0"/>
                    <a:pt x="11" y="1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688013" y="2200275"/>
              <a:ext cx="49212" cy="230188"/>
            </a:xfrm>
            <a:custGeom>
              <a:avLst/>
              <a:gdLst>
                <a:gd name="T0" fmla="*/ 2 w 13"/>
                <a:gd name="T1" fmla="*/ 10 h 60"/>
                <a:gd name="T2" fmla="*/ 0 w 13"/>
                <a:gd name="T3" fmla="*/ 15 h 60"/>
                <a:gd name="T4" fmla="*/ 0 w 13"/>
                <a:gd name="T5" fmla="*/ 60 h 60"/>
                <a:gd name="T6" fmla="*/ 13 w 13"/>
                <a:gd name="T7" fmla="*/ 60 h 60"/>
                <a:gd name="T8" fmla="*/ 13 w 13"/>
                <a:gd name="T9" fmla="*/ 2 h 60"/>
                <a:gd name="T10" fmla="*/ 11 w 13"/>
                <a:gd name="T11" fmla="*/ 1 h 60"/>
                <a:gd name="T12" fmla="*/ 2 w 13"/>
                <a:gd name="T13" fmla="*/ 10 h 60"/>
                <a:gd name="T14" fmla="*/ 2 w 13"/>
                <a:gd name="T15" fmla="*/ 10 h 60"/>
                <a:gd name="T16" fmla="*/ 2 w 13"/>
                <a:gd name="T17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0">
                  <a:moveTo>
                    <a:pt x="2" y="10"/>
                  </a:moveTo>
                  <a:cubicBezTo>
                    <a:pt x="1" y="11"/>
                    <a:pt x="0" y="14"/>
                    <a:pt x="0" y="1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0"/>
                    <a:pt x="12" y="0"/>
                    <a:pt x="11" y="1"/>
                  </a:cubicBezTo>
                  <a:lnTo>
                    <a:pt x="2" y="10"/>
                  </a:lnTo>
                  <a:close/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5761038" y="2127250"/>
              <a:ext cx="49212" cy="303213"/>
            </a:xfrm>
            <a:custGeom>
              <a:avLst/>
              <a:gdLst>
                <a:gd name="T0" fmla="*/ 3 w 13"/>
                <a:gd name="T1" fmla="*/ 9 h 79"/>
                <a:gd name="T2" fmla="*/ 0 w 13"/>
                <a:gd name="T3" fmla="*/ 15 h 79"/>
                <a:gd name="T4" fmla="*/ 0 w 13"/>
                <a:gd name="T5" fmla="*/ 79 h 79"/>
                <a:gd name="T6" fmla="*/ 13 w 13"/>
                <a:gd name="T7" fmla="*/ 79 h 79"/>
                <a:gd name="T8" fmla="*/ 13 w 13"/>
                <a:gd name="T9" fmla="*/ 2 h 79"/>
                <a:gd name="T10" fmla="*/ 11 w 13"/>
                <a:gd name="T11" fmla="*/ 1 h 79"/>
                <a:gd name="T12" fmla="*/ 3 w 13"/>
                <a:gd name="T13" fmla="*/ 9 h 79"/>
                <a:gd name="T14" fmla="*/ 3 w 13"/>
                <a:gd name="T15" fmla="*/ 9 h 79"/>
                <a:gd name="T16" fmla="*/ 3 w 13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9">
                  <a:moveTo>
                    <a:pt x="3" y="9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1"/>
                  </a:cubicBezTo>
                  <a:lnTo>
                    <a:pt x="3" y="9"/>
                  </a:ln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611813" y="2273300"/>
              <a:ext cx="53975" cy="157163"/>
            </a:xfrm>
            <a:custGeom>
              <a:avLst/>
              <a:gdLst>
                <a:gd name="T0" fmla="*/ 3 w 14"/>
                <a:gd name="T1" fmla="*/ 10 h 41"/>
                <a:gd name="T2" fmla="*/ 2 w 14"/>
                <a:gd name="T3" fmla="*/ 11 h 41"/>
                <a:gd name="T4" fmla="*/ 0 w 14"/>
                <a:gd name="T5" fmla="*/ 16 h 41"/>
                <a:gd name="T6" fmla="*/ 0 w 14"/>
                <a:gd name="T7" fmla="*/ 41 h 41"/>
                <a:gd name="T8" fmla="*/ 14 w 14"/>
                <a:gd name="T9" fmla="*/ 41 h 41"/>
                <a:gd name="T10" fmla="*/ 14 w 14"/>
                <a:gd name="T11" fmla="*/ 3 h 41"/>
                <a:gd name="T12" fmla="*/ 11 w 14"/>
                <a:gd name="T13" fmla="*/ 2 h 41"/>
                <a:gd name="T14" fmla="*/ 3 w 14"/>
                <a:gd name="T15" fmla="*/ 10 h 41"/>
                <a:gd name="T16" fmla="*/ 3 w 14"/>
                <a:gd name="T17" fmla="*/ 10 h 41"/>
                <a:gd name="T18" fmla="*/ 3 w 14"/>
                <a:gd name="T19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1">
                  <a:moveTo>
                    <a:pt x="3" y="10"/>
                  </a:moveTo>
                  <a:cubicBezTo>
                    <a:pt x="3" y="10"/>
                    <a:pt x="2" y="11"/>
                    <a:pt x="2" y="11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2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5538788" y="2279650"/>
              <a:ext cx="49212" cy="150813"/>
            </a:xfrm>
            <a:custGeom>
              <a:avLst/>
              <a:gdLst>
                <a:gd name="T0" fmla="*/ 2 w 13"/>
                <a:gd name="T1" fmla="*/ 1 h 39"/>
                <a:gd name="T2" fmla="*/ 0 w 13"/>
                <a:gd name="T3" fmla="*/ 2 h 39"/>
                <a:gd name="T4" fmla="*/ 0 w 13"/>
                <a:gd name="T5" fmla="*/ 39 h 39"/>
                <a:gd name="T6" fmla="*/ 13 w 13"/>
                <a:gd name="T7" fmla="*/ 39 h 39"/>
                <a:gd name="T8" fmla="*/ 13 w 13"/>
                <a:gd name="T9" fmla="*/ 16 h 39"/>
                <a:gd name="T10" fmla="*/ 11 w 13"/>
                <a:gd name="T11" fmla="*/ 10 h 39"/>
                <a:gd name="T12" fmla="*/ 9 w 13"/>
                <a:gd name="T13" fmla="*/ 8 h 39"/>
                <a:gd name="T14" fmla="*/ 2 w 13"/>
                <a:gd name="T15" fmla="*/ 1 h 39"/>
                <a:gd name="T16" fmla="*/ 2 w 13"/>
                <a:gd name="T17" fmla="*/ 1 h 39"/>
                <a:gd name="T18" fmla="*/ 2 w 13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9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2" y="11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5381625" y="2357438"/>
              <a:ext cx="58737" cy="73025"/>
            </a:xfrm>
            <a:custGeom>
              <a:avLst/>
              <a:gdLst>
                <a:gd name="T0" fmla="*/ 7 w 15"/>
                <a:gd name="T1" fmla="*/ 8 h 19"/>
                <a:gd name="T2" fmla="*/ 2 w 15"/>
                <a:gd name="T3" fmla="*/ 12 h 19"/>
                <a:gd name="T4" fmla="*/ 0 w 15"/>
                <a:gd name="T5" fmla="*/ 17 h 19"/>
                <a:gd name="T6" fmla="*/ 0 w 15"/>
                <a:gd name="T7" fmla="*/ 19 h 19"/>
                <a:gd name="T8" fmla="*/ 15 w 15"/>
                <a:gd name="T9" fmla="*/ 19 h 19"/>
                <a:gd name="T10" fmla="*/ 15 w 15"/>
                <a:gd name="T11" fmla="*/ 2 h 19"/>
                <a:gd name="T12" fmla="*/ 13 w 15"/>
                <a:gd name="T13" fmla="*/ 1 h 19"/>
                <a:gd name="T14" fmla="*/ 7 w 15"/>
                <a:gd name="T15" fmla="*/ 8 h 19"/>
                <a:gd name="T16" fmla="*/ 7 w 15"/>
                <a:gd name="T17" fmla="*/ 8 h 19"/>
                <a:gd name="T18" fmla="*/ 7 w 15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9">
                  <a:moveTo>
                    <a:pt x="7" y="8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4" y="0"/>
                    <a:pt x="13" y="1"/>
                  </a:cubicBezTo>
                  <a:lnTo>
                    <a:pt x="7" y="8"/>
                  </a:lnTo>
                  <a:close/>
                  <a:moveTo>
                    <a:pt x="7" y="8"/>
                  </a:moveTo>
                  <a:cubicBezTo>
                    <a:pt x="7" y="8"/>
                    <a:pt x="7" y="8"/>
                    <a:pt x="7" y="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329238" y="1931988"/>
              <a:ext cx="550862" cy="414338"/>
            </a:xfrm>
            <a:custGeom>
              <a:avLst/>
              <a:gdLst>
                <a:gd name="T0" fmla="*/ 142 w 144"/>
                <a:gd name="T1" fmla="*/ 53 h 108"/>
                <a:gd name="T2" fmla="*/ 144 w 144"/>
                <a:gd name="T3" fmla="*/ 52 h 108"/>
                <a:gd name="T4" fmla="*/ 144 w 144"/>
                <a:gd name="T5" fmla="*/ 6 h 108"/>
                <a:gd name="T6" fmla="*/ 138 w 144"/>
                <a:gd name="T7" fmla="*/ 0 h 108"/>
                <a:gd name="T8" fmla="*/ 92 w 144"/>
                <a:gd name="T9" fmla="*/ 0 h 108"/>
                <a:gd name="T10" fmla="*/ 91 w 144"/>
                <a:gd name="T11" fmla="*/ 2 h 108"/>
                <a:gd name="T12" fmla="*/ 108 w 144"/>
                <a:gd name="T13" fmla="*/ 18 h 108"/>
                <a:gd name="T14" fmla="*/ 101 w 144"/>
                <a:gd name="T15" fmla="*/ 25 h 108"/>
                <a:gd name="T16" fmla="*/ 70 w 144"/>
                <a:gd name="T17" fmla="*/ 56 h 108"/>
                <a:gd name="T18" fmla="*/ 54 w 144"/>
                <a:gd name="T19" fmla="*/ 39 h 108"/>
                <a:gd name="T20" fmla="*/ 50 w 144"/>
                <a:gd name="T21" fmla="*/ 39 h 108"/>
                <a:gd name="T22" fmla="*/ 5 w 144"/>
                <a:gd name="T23" fmla="*/ 84 h 108"/>
                <a:gd name="T24" fmla="*/ 5 w 144"/>
                <a:gd name="T25" fmla="*/ 103 h 108"/>
                <a:gd name="T26" fmla="*/ 5 w 144"/>
                <a:gd name="T27" fmla="*/ 103 h 108"/>
                <a:gd name="T28" fmla="*/ 23 w 144"/>
                <a:gd name="T29" fmla="*/ 103 h 108"/>
                <a:gd name="T30" fmla="*/ 52 w 144"/>
                <a:gd name="T31" fmla="*/ 74 h 108"/>
                <a:gd name="T32" fmla="*/ 68 w 144"/>
                <a:gd name="T33" fmla="*/ 90 h 108"/>
                <a:gd name="T34" fmla="*/ 73 w 144"/>
                <a:gd name="T35" fmla="*/ 90 h 108"/>
                <a:gd name="T36" fmla="*/ 126 w 144"/>
                <a:gd name="T37" fmla="*/ 37 h 108"/>
                <a:gd name="T38" fmla="*/ 142 w 144"/>
                <a:gd name="T39" fmla="*/ 53 h 108"/>
                <a:gd name="T40" fmla="*/ 142 w 144"/>
                <a:gd name="T41" fmla="*/ 53 h 108"/>
                <a:gd name="T42" fmla="*/ 142 w 144"/>
                <a:gd name="T43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08">
                  <a:moveTo>
                    <a:pt x="142" y="53"/>
                  </a:moveTo>
                  <a:cubicBezTo>
                    <a:pt x="143" y="54"/>
                    <a:pt x="144" y="54"/>
                    <a:pt x="144" y="52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4" y="3"/>
                    <a:pt x="141" y="0"/>
                    <a:pt x="13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1"/>
                    <a:pt x="91" y="2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1" y="38"/>
                    <a:pt x="50" y="3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9"/>
                    <a:pt x="0" y="98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10" y="108"/>
                    <a:pt x="18" y="108"/>
                    <a:pt x="23" y="10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9" y="91"/>
                    <a:pt x="71" y="91"/>
                    <a:pt x="73" y="90"/>
                  </a:cubicBezTo>
                  <a:cubicBezTo>
                    <a:pt x="126" y="37"/>
                    <a:pt x="126" y="37"/>
                    <a:pt x="126" y="37"/>
                  </a:cubicBezTo>
                  <a:lnTo>
                    <a:pt x="142" y="53"/>
                  </a:lnTo>
                  <a:close/>
                  <a:moveTo>
                    <a:pt x="142" y="53"/>
                  </a:moveTo>
                  <a:cubicBezTo>
                    <a:pt x="142" y="53"/>
                    <a:pt x="142" y="53"/>
                    <a:pt x="142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041745" y="1909086"/>
            <a:ext cx="964287" cy="964287"/>
            <a:chOff x="9521484" y="1810084"/>
            <a:chExt cx="914400" cy="914400"/>
          </a:xfrm>
        </p:grpSpPr>
        <p:sp>
          <p:nvSpPr>
            <p:cNvPr id="22" name="Oval 21"/>
            <p:cNvSpPr/>
            <p:nvPr/>
          </p:nvSpPr>
          <p:spPr>
            <a:xfrm>
              <a:off x="9521484" y="1810084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9818387" y="2085996"/>
              <a:ext cx="320594" cy="362576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12070" y="1909086"/>
            <a:ext cx="964287" cy="964287"/>
            <a:chOff x="6933028" y="1810084"/>
            <a:chExt cx="914400" cy="914400"/>
          </a:xfrm>
        </p:grpSpPr>
        <p:sp>
          <p:nvSpPr>
            <p:cNvPr id="21" name="Oval 20"/>
            <p:cNvSpPr/>
            <p:nvPr/>
          </p:nvSpPr>
          <p:spPr>
            <a:xfrm>
              <a:off x="6933028" y="1810084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7217527" y="2069775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52720" y="1909086"/>
            <a:ext cx="964287" cy="964287"/>
            <a:chOff x="1756116" y="1810084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1756116" y="181008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2074965" y="204878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82395" y="1909086"/>
            <a:ext cx="964287" cy="964287"/>
            <a:chOff x="4344572" y="1810084"/>
            <a:chExt cx="914400" cy="914400"/>
          </a:xfrm>
        </p:grpSpPr>
        <p:sp>
          <p:nvSpPr>
            <p:cNvPr id="20" name="Oval 19"/>
            <p:cNvSpPr/>
            <p:nvPr/>
          </p:nvSpPr>
          <p:spPr>
            <a:xfrm>
              <a:off x="4344572" y="1810084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618575" y="2072638"/>
              <a:ext cx="366393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3710491" y="2303320"/>
            <a:ext cx="0" cy="21469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29375" y="2303320"/>
            <a:ext cx="0" cy="21469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73886" y="2303320"/>
            <a:ext cx="0" cy="21469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1"/>
          <p:cNvSpPr txBox="1"/>
          <p:nvPr/>
        </p:nvSpPr>
        <p:spPr>
          <a:xfrm>
            <a:off x="1068716" y="3567018"/>
            <a:ext cx="2651792" cy="1331595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单条数据导入功能模块主要是上传一个文件，并显示这个文件的信息。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1068716" y="2966808"/>
            <a:ext cx="2430227" cy="53784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单条新闻预测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3726191" y="3616548"/>
            <a:ext cx="2651792" cy="1331595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批量数据导入功能模块主要是上传一批文件，并显示文件的信息。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3811916" y="2966808"/>
            <a:ext cx="2430227" cy="53784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批量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新闻预测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41"/>
          <p:cNvSpPr txBox="1"/>
          <p:nvPr/>
        </p:nvSpPr>
        <p:spPr>
          <a:xfrm>
            <a:off x="6480821" y="3614008"/>
            <a:ext cx="2651792" cy="1331595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数据可视化分析功能是将各种新闻分析结果绘制成图表并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显示。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170"/>
          <p:cNvSpPr txBox="1"/>
          <p:nvPr/>
        </p:nvSpPr>
        <p:spPr>
          <a:xfrm>
            <a:off x="6526541" y="2966808"/>
            <a:ext cx="2430227" cy="53784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可视化分析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41"/>
          <p:cNvSpPr txBox="1"/>
          <p:nvPr/>
        </p:nvSpPr>
        <p:spPr>
          <a:xfrm>
            <a:off x="9237356" y="3614008"/>
            <a:ext cx="2651792" cy="1746885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操作记录功能主要是记录用户的登录，数据导入，数据读出等一系列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Box 170"/>
          <p:cNvSpPr txBox="1"/>
          <p:nvPr/>
        </p:nvSpPr>
        <p:spPr>
          <a:xfrm>
            <a:off x="9355466" y="2966808"/>
            <a:ext cx="2430227" cy="53784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操作记录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2973" y="266550"/>
            <a:ext cx="14109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9" descr="未命名文件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49015" y="520065"/>
            <a:ext cx="6028055" cy="278511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372973" y="266550"/>
            <a:ext cx="14109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分解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10" descr="未命名文件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1800" y="3989070"/>
            <a:ext cx="3593465" cy="2205990"/>
          </a:xfrm>
          <a:prstGeom prst="rect">
            <a:avLst/>
          </a:prstGeom>
        </p:spPr>
      </p:pic>
      <p:pic>
        <p:nvPicPr>
          <p:cNvPr id="11" name="图片 11" descr="未命名文件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170" y="3992880"/>
            <a:ext cx="3588385" cy="2202180"/>
          </a:xfrm>
          <a:prstGeom prst="rect">
            <a:avLst/>
          </a:prstGeom>
        </p:spPr>
      </p:pic>
      <p:pic>
        <p:nvPicPr>
          <p:cNvPr id="12" name="图片 12" descr="未命名文件 (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820" y="3862705"/>
            <a:ext cx="3901440" cy="2394585"/>
          </a:xfrm>
          <a:prstGeom prst="rect">
            <a:avLst/>
          </a:prstGeom>
        </p:spPr>
      </p:pic>
      <p:pic>
        <p:nvPicPr>
          <p:cNvPr id="13" name="图片 13" descr="未命名文件 (5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880" y="3832225"/>
            <a:ext cx="3950970" cy="2425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2973" y="266550"/>
            <a:ext cx="17157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系统状态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7125" y="232410"/>
            <a:ext cx="8427720" cy="667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2973" y="266550"/>
            <a:ext cx="1410970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流图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7" descr="未命名文件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880" y="1024255"/>
            <a:ext cx="8528685" cy="5968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2973" y="266550"/>
            <a:ext cx="862965" cy="46418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ER</a:t>
            </a:r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图片 14" descr="9DRNF5BC{6BQSN[JD4]FCJ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" y="1024255"/>
            <a:ext cx="12558395" cy="5598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1276" y="448"/>
            <a:ext cx="12877006" cy="723175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9" b="18362"/>
          <a:stretch>
            <a:fillRect/>
          </a:stretch>
        </p:blipFill>
        <p:spPr>
          <a:xfrm>
            <a:off x="7564234" y="3760341"/>
            <a:ext cx="5293723" cy="36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3656" y="3483615"/>
            <a:ext cx="4859673" cy="8699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22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r>
              <a:rPr lang="zh-CN" altLang="en-US" sz="422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背景知识</a:t>
            </a:r>
            <a:r>
              <a:rPr lang="zh-CN" altLang="en-US" sz="422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</a:t>
            </a:r>
            <a:endParaRPr lang="zh-CN" altLang="en-US" sz="422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43655" y="4669899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文本分类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技术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43655" y="5125387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卷积神经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网络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43655" y="5580876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文本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分类卷积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神经网络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43655" y="6036365"/>
            <a:ext cx="34907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Spring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MVC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129026" y="4389495"/>
            <a:ext cx="117302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9" grpId="0"/>
      <p:bldP spid="11" grpId="0"/>
      <p:bldP spid="12" grpId="0"/>
      <p:bldP spid="13" grpId="0"/>
      <p:bldP spid="15" grpId="0"/>
    </p:bldLst>
  </p:timing>
</p:sld>
</file>

<file path=ppt/tags/tag1.xml><?xml version="1.0" encoding="utf-8"?>
<p:tagLst xmlns:p="http://schemas.openxmlformats.org/presentationml/2006/main">
  <p:tag name="MH" val="20160830105933"/>
  <p:tag name="MH_LIBRARY" val="CONTENTS"/>
  <p:tag name="MH_TYPE" val="ENTRY"/>
  <p:tag name="ID" val="553530"/>
  <p:tag name="MH_ORDER" val="1"/>
</p:tagLst>
</file>

<file path=ppt/tags/tag10.xml><?xml version="1.0" encoding="utf-8"?>
<p:tagLst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1.xml><?xml version="1.0" encoding="utf-8"?>
<p:tagLst xmlns:p="http://schemas.openxmlformats.org/presentationml/2006/main">
  <p:tag name="KSO_WM_UNIT_PLACING_PICTURE_USER_VIEWPORT" val="{&quot;height&quot;:3317,&quot;width&quot;:7180}"/>
</p:tagLst>
</file>

<file path=ppt/tags/tag12.xml><?xml version="1.0" encoding="utf-8"?>
<p:tagLst xmlns:p="http://schemas.openxmlformats.org/presentationml/2006/main">
  <p:tag name="ISPRING_PRESENTATION_TITLE" val="bt040.pptx"/>
</p:tagLst>
</file>

<file path=ppt/tags/tag2.xml><?xml version="1.0" encoding="utf-8"?>
<p:tagLst xmlns:p="http://schemas.openxmlformats.org/presentationml/2006/main">
  <p:tag name="MH" val="20160830105933"/>
  <p:tag name="MH_LIBRARY" val="CONTENTS"/>
  <p:tag name="MH_TYPE" val="NUMBER"/>
  <p:tag name="ID" val="553530"/>
  <p:tag name="MH_ORDER" val="1"/>
</p:tagLst>
</file>

<file path=ppt/tags/tag3.xml><?xml version="1.0" encoding="utf-8"?>
<p:tagLst xmlns:p="http://schemas.openxmlformats.org/presentationml/2006/main">
  <p:tag name="MH" val="20160830105933"/>
  <p:tag name="MH_LIBRARY" val="CONTENTS"/>
  <p:tag name="MH_TYPE" val="OTHERS"/>
  <p:tag name="ID" val="553530"/>
</p:tagLst>
</file>

<file path=ppt/tags/tag4.xml><?xml version="1.0" encoding="utf-8"?>
<p:tagLst xmlns:p="http://schemas.openxmlformats.org/presentationml/2006/main">
  <p:tag name="MH" val="20160830105933"/>
  <p:tag name="MH_LIBRARY" val="CONTENTS"/>
  <p:tag name="MH_TYPE" val="OTHERS"/>
  <p:tag name="ID" val="553530"/>
</p:tagLst>
</file>

<file path=ppt/tags/tag5.xml><?xml version="1.0" encoding="utf-8"?>
<p:tagLst xmlns:p="http://schemas.openxmlformats.org/presentationml/2006/main">
  <p:tag name="MH" val="20160830105933"/>
  <p:tag name="MH_LIBRARY" val="CONTENTS"/>
  <p:tag name="MH_TYPE" val="ENTRY"/>
  <p:tag name="ID" val="553530"/>
  <p:tag name="MH_ORDER" val="2"/>
</p:tagLst>
</file>

<file path=ppt/tags/tag6.xml><?xml version="1.0" encoding="utf-8"?>
<p:tagLst xmlns:p="http://schemas.openxmlformats.org/presentationml/2006/main">
  <p:tag name="MH" val="20160830105933"/>
  <p:tag name="MH_LIBRARY" val="CONTENTS"/>
  <p:tag name="MH_TYPE" val="NUMBER"/>
  <p:tag name="ID" val="553530"/>
  <p:tag name="MH_ORDER" val="2"/>
</p:tagLst>
</file>

<file path=ppt/tags/tag7.xml><?xml version="1.0" encoding="utf-8"?>
<p:tagLst xmlns:p="http://schemas.openxmlformats.org/presentationml/2006/main">
  <p:tag name="MH" val="20160830105933"/>
  <p:tag name="MH_LIBRARY" val="CONTENTS"/>
  <p:tag name="MH_TYPE" val="ENTRY"/>
  <p:tag name="ID" val="553530"/>
  <p:tag name="MH_ORDER" val="3"/>
</p:tagLst>
</file>

<file path=ppt/tags/tag8.xml><?xml version="1.0" encoding="utf-8"?>
<p:tagLst xmlns:p="http://schemas.openxmlformats.org/presentationml/2006/main">
  <p:tag name="MH" val="20160830105933"/>
  <p:tag name="MH_LIBRARY" val="CONTENTS"/>
  <p:tag name="MH_TYPE" val="NUMBER"/>
  <p:tag name="ID" val="553530"/>
  <p:tag name="MH_ORDER" val="3"/>
</p:tagLst>
</file>

<file path=ppt/tags/tag9.xml><?xml version="1.0" encoding="utf-8"?>
<p:tagLst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heme/theme1.xml><?xml version="1.0" encoding="utf-8"?>
<a:theme xmlns:a="http://schemas.openxmlformats.org/drawingml/2006/main" name="1_自定义设计方案">
  <a:themeElements>
    <a:clrScheme name="自定义 1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5D76"/>
      </a:accent1>
      <a:accent2>
        <a:srgbClr val="FE8D2F"/>
      </a:accent2>
      <a:accent3>
        <a:srgbClr val="165D76"/>
      </a:accent3>
      <a:accent4>
        <a:srgbClr val="FE8D2F"/>
      </a:accent4>
      <a:accent5>
        <a:srgbClr val="165D76"/>
      </a:accent5>
      <a:accent6>
        <a:srgbClr val="FE8D2F"/>
      </a:accent6>
      <a:hlink>
        <a:srgbClr val="165D76"/>
      </a:hlink>
      <a:folHlink>
        <a:srgbClr val="FE8D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1541</Words>
  <Application>WPS 演示</Application>
  <PresentationFormat>自定义</PresentationFormat>
  <Paragraphs>148</Paragraphs>
  <Slides>25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微软雅黑</vt:lpstr>
      <vt:lpstr>华文细黑</vt:lpstr>
      <vt:lpstr>Times New Roman</vt:lpstr>
      <vt:lpstr>Franklin Gothic Medium</vt:lpstr>
      <vt:lpstr>Impact</vt:lpstr>
      <vt:lpstr>HelveticaNeueLT Pro 35 Th</vt:lpstr>
      <vt:lpstr>Segoe Print</vt:lpstr>
      <vt:lpstr>Calibri Light</vt:lpstr>
      <vt:lpstr>Arial Unicode MS</vt:lpstr>
      <vt:lpstr>Gill Sans</vt:lpstr>
      <vt:lpstr>Gill Sans MT</vt:lpstr>
      <vt:lpstr>Malgun Gothic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丶Thornヾ </cp:lastModifiedBy>
  <cp:revision>4</cp:revision>
  <dcterms:created xsi:type="dcterms:W3CDTF">2016-10-17T14:00:00Z</dcterms:created>
  <dcterms:modified xsi:type="dcterms:W3CDTF">2021-06-30T05:27:34Z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1133B7DE200147EAAFFB7ED300F36C67</vt:lpwstr>
  </property>
  <property fmtid="{D5CDD505-2E9C-101B-9397-08002B2CF9AE}" pid="3" name="KSOProductBuildVer">
    <vt:lpwstr>2052-11.1.0.10578</vt:lpwstr>
  </property>
</Properties>
</file>